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7989E-E736-4AE5-9EEA-4EBCB23DF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CC820-78EE-470E-87A8-8F01BBD28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F470-5999-4C85-B0C9-44EE706F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0618E-DDB0-4FC9-B41B-EC973473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21DB6-9A26-47F8-9287-B00341C68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2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C0E5-F260-4397-9F7E-B2D0F41C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44BBD-D94D-4B65-9718-C07E4EE64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CC564-1926-446E-A83A-0FEA925F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ADF7F-DE71-4841-B6CD-CA5343E4D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AF3E8-91F1-47DE-B9EA-436CA435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3797D7-D956-47B1-BD7A-071F3F988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198A8-DEAC-4E4D-92D8-322B84425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9DFD8-4E58-422B-8AE4-218264C6B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4265A-2F44-4B11-859E-514839973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4ED3E-2592-4218-8F58-F5DAA57E3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3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D2D2-B055-4B1C-A234-66601ECE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2F564-D736-4A8A-81E0-DEBD35F0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BF49B-F0DF-463B-BB0B-214F3CD28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743A1-A218-4DBE-A4DE-27DB2BE3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DFFC1-28F0-4BB5-858F-CAF437AC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3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3F6B-85F4-4EAD-A4C9-6D3CC988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2636B-F607-4309-B17B-BA42A6774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1003E-60A0-4308-B515-6D35D32F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1ECB3-1DC8-4208-BB3D-1B3CCC4D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09AE1-1BF0-4879-A531-4DA3479E5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6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EBFF2-5E53-41C5-9408-48357C0B3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8EBF0-B0FB-41DD-8DCB-3DAFDE94E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47F2B-C355-4DF3-89D6-52D52CE66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109BF-985B-430F-B226-FEA1DE51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2E904-31FE-4872-ABDD-FEE8A140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46340-DE1D-4511-BBC5-14EF3A0EC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0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88015-FAF3-4EE0-97AD-3D8302CA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051AD-2AF5-48BE-9A38-328D6FDC8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05AFE-9D01-4DE2-AA14-3B97D16C3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F22671-B7E4-4F04-986E-015CEB3F3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ECFB37-F87E-40A1-9229-9E379555A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2922C-4BA4-4985-9F3E-823ECDFB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AB2C37-CC4F-47BF-9A8C-84BD2889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92D16-69D3-425A-8BB8-C1B9006C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7B05C-E351-4191-BEE3-305710720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EFD944-07C9-4186-9D95-62AEBEFC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0B53B-5B0C-4340-A728-D86C7C80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DA03DD-E2EF-4E94-A56E-386A946D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5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BCDC-D329-4E07-9A0A-409559AB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69128-94DA-4FAA-88D0-560DCC607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EADA8-1C87-481E-8560-95E4696E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075D-5ED2-485A-B138-13CC425CC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2073-479A-4330-85DF-6BE9A09FF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ADFEF-012B-460B-ADE8-7184D3B16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F8ADC-6528-41F0-AC78-DFCD5CD7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71103-CD56-49DC-A92C-EBEB79A1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CDCAC-1830-4EF9-AE3B-CAA7CBE9F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8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52F85-9173-4D06-812F-5D893FA5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2A8508-5FDD-4F6F-B7FB-C5901DE35D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B38750-6E86-4308-8A42-4208CB9A3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612B1-9781-4D52-923D-60D1CE33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F6E2A-859B-480A-8489-562A8BCA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98624-364B-40D5-82BE-1BBDA372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4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6E824-5DBB-4622-A247-D03DD78FA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DE34-586E-4F4D-B377-3BA891067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F8DAB-A875-4642-8A8B-A54B5C192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57F97-0E37-4798-8B8B-16E2BD463320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EFA2B-1CFB-4D86-ABA1-782C62D2B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6104A-64BE-44D9-B1EF-D7D9F3131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2A28-C8F7-42FE-A338-D617C4F14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6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png"/><Relationship Id="rId18" Type="http://schemas.openxmlformats.org/officeDocument/2006/relationships/image" Target="../media/image14.jpg"/><Relationship Id="rId3" Type="http://schemas.openxmlformats.org/officeDocument/2006/relationships/image" Target="../media/image2.png"/><Relationship Id="rId21" Type="http://schemas.openxmlformats.org/officeDocument/2006/relationships/hyperlink" Target="http://www.internetmonk.com/archive/51841" TargetMode="External"/><Relationship Id="rId7" Type="http://schemas.openxmlformats.org/officeDocument/2006/relationships/hyperlink" Target="http://www.google.com/url?sa=i&amp;source=images&amp;cd=&amp;cad=rja&amp;uact=8&amp;docid=vdEive2qJjRV8M&amp;tbnid=-K1rlkc02xMOHM&amp;ved=0CAgQjRw&amp;url=http://www.grandparentsday.org.au/resources&amp;ei=lM3nU42LJMvjsATn2ICIDg&amp;psig=AFQjCNGUqDAlgMaPrvcKBQ4FxkJziDhUww&amp;ust=140778677" TargetMode="External"/><Relationship Id="rId12" Type="http://schemas.openxmlformats.org/officeDocument/2006/relationships/image" Target="../media/image9.png"/><Relationship Id="rId17" Type="http://schemas.openxmlformats.org/officeDocument/2006/relationships/hyperlink" Target="http://oregontrailschools.com/sandygrade/2015/11/13/the-book-fair-is-coming/" TargetMode="External"/><Relationship Id="rId25" Type="http://schemas.openxmlformats.org/officeDocument/2006/relationships/hyperlink" Target="https://damascus-kindergarten.wikispaces.com/Curriculum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24" Type="http://schemas.openxmlformats.org/officeDocument/2006/relationships/image" Target="../media/image17.gif"/><Relationship Id="rId5" Type="http://schemas.openxmlformats.org/officeDocument/2006/relationships/image" Target="../media/image4.png"/><Relationship Id="rId15" Type="http://schemas.openxmlformats.org/officeDocument/2006/relationships/image" Target="../media/image12.jpeg"/><Relationship Id="rId23" Type="http://schemas.openxmlformats.org/officeDocument/2006/relationships/hyperlink" Target="http://seaside.wikidot.com/club:chess-club" TargetMode="External"/><Relationship Id="rId10" Type="http://schemas.openxmlformats.org/officeDocument/2006/relationships/hyperlink" Target="http://www.google.com/url?sa=i&amp;rct=j&amp;q=&amp;esrc=s&amp;source=images&amp;cd=&amp;cad=rja&amp;uact=8&amp;docid=qCSZ0OmGNUjsOM&amp;tbnid=GIeCEi8KNS6BsM:&amp;ved=0CAUQjRw&amp;url=http://www.charlotteacademyofmusic.com/inTune/March20122_000.html&amp;ei=eOHnU8CPGMmYyASs9YGwBA&amp;psig=AFQjCNF" TargetMode="External"/><Relationship Id="rId19" Type="http://schemas.openxmlformats.org/officeDocument/2006/relationships/hyperlink" Target="http://www.hcpl.net/category/tags/hispanic-heritage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jpeg"/><Relationship Id="rId14" Type="http://schemas.openxmlformats.org/officeDocument/2006/relationships/image" Target="../media/image11.jpeg"/><Relationship Id="rId2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2E9318-6493-4A5F-8EFC-01123505C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09432"/>
              </p:ext>
            </p:extLst>
          </p:nvPr>
        </p:nvGraphicFramePr>
        <p:xfrm>
          <a:off x="1894614" y="186947"/>
          <a:ext cx="8412615" cy="649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185">
                  <a:extLst>
                    <a:ext uri="{9D8B030D-6E8A-4147-A177-3AD203B41FA5}">
                      <a16:colId xmlns:a16="http://schemas.microsoft.com/office/drawing/2014/main" val="2908594127"/>
                    </a:ext>
                  </a:extLst>
                </a:gridCol>
                <a:gridCol w="1285173">
                  <a:extLst>
                    <a:ext uri="{9D8B030D-6E8A-4147-A177-3AD203B41FA5}">
                      <a16:colId xmlns:a16="http://schemas.microsoft.com/office/drawing/2014/main" val="1579813471"/>
                    </a:ext>
                  </a:extLst>
                </a:gridCol>
                <a:gridCol w="1285173">
                  <a:extLst>
                    <a:ext uri="{9D8B030D-6E8A-4147-A177-3AD203B41FA5}">
                      <a16:colId xmlns:a16="http://schemas.microsoft.com/office/drawing/2014/main" val="1873970663"/>
                    </a:ext>
                  </a:extLst>
                </a:gridCol>
                <a:gridCol w="1285173">
                  <a:extLst>
                    <a:ext uri="{9D8B030D-6E8A-4147-A177-3AD203B41FA5}">
                      <a16:colId xmlns:a16="http://schemas.microsoft.com/office/drawing/2014/main" val="1845898710"/>
                    </a:ext>
                  </a:extLst>
                </a:gridCol>
                <a:gridCol w="1285173">
                  <a:extLst>
                    <a:ext uri="{9D8B030D-6E8A-4147-A177-3AD203B41FA5}">
                      <a16:colId xmlns:a16="http://schemas.microsoft.com/office/drawing/2014/main" val="2524816102"/>
                    </a:ext>
                  </a:extLst>
                </a:gridCol>
                <a:gridCol w="1285173">
                  <a:extLst>
                    <a:ext uri="{9D8B030D-6E8A-4147-A177-3AD203B41FA5}">
                      <a16:colId xmlns:a16="http://schemas.microsoft.com/office/drawing/2014/main" val="3217427459"/>
                    </a:ext>
                  </a:extLst>
                </a:gridCol>
                <a:gridCol w="1036565">
                  <a:extLst>
                    <a:ext uri="{9D8B030D-6E8A-4147-A177-3AD203B41FA5}">
                      <a16:colId xmlns:a16="http://schemas.microsoft.com/office/drawing/2014/main" val="3308804576"/>
                    </a:ext>
                  </a:extLst>
                </a:gridCol>
              </a:tblGrid>
              <a:tr h="1090062">
                <a:tc gridSpan="7">
                  <a:txBody>
                    <a:bodyPr/>
                    <a:lstStyle/>
                    <a:p>
                      <a:pPr algn="l"/>
                      <a:r>
                        <a:rPr lang="en-US" sz="5300" dirty="0">
                          <a:solidFill>
                            <a:schemeClr val="tx1"/>
                          </a:solidFill>
                          <a:latin typeface="AGLikeABoss" panose="02000603000000000000" pitchFamily="2" charset="0"/>
                          <a:ea typeface="AGLikeABoss" panose="02000603000000000000" pitchFamily="2" charset="0"/>
                        </a:rPr>
                        <a:t> </a:t>
                      </a:r>
                    </a:p>
                  </a:txBody>
                  <a:tcPr marL="80682" marR="80682" marT="40341" marB="40341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26898"/>
                  </a:ext>
                </a:extLst>
              </a:tr>
              <a:tr h="3929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Sunday</a:t>
                      </a:r>
                    </a:p>
                  </a:txBody>
                  <a:tcPr marL="80682" marR="80682" marT="40341" marB="40341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Saturday</a:t>
                      </a: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28442"/>
                  </a:ext>
                </a:extLst>
              </a:tr>
              <a:tr h="100219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957460"/>
                  </a:ext>
                </a:extLst>
              </a:tr>
              <a:tr h="1002195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80682" marR="80682" marT="40341" marB="40341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l"/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PAL – 4:30pm</a:t>
                      </a:r>
                    </a:p>
                    <a:p>
                      <a:pPr algn="l"/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Open House 5-6:30pm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97025"/>
                  </a:ext>
                </a:extLst>
              </a:tr>
              <a:tr h="1002195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80682" marR="80682" marT="40341" marB="40341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All week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pPr algn="r"/>
                      <a:r>
                        <a:rPr lang="en-US" sz="11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Book Fair ends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64953"/>
                  </a:ext>
                </a:extLst>
              </a:tr>
              <a:tr h="1002195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80682" marR="80682" marT="40341" marB="40341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pPr marL="0" marR="0" lvl="0" indent="0" algn="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83430"/>
                  </a:ext>
                </a:extLst>
              </a:tr>
              <a:tr h="100219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80682" marR="80682" marT="40341" marB="40341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05774"/>
                  </a:ext>
                </a:extLst>
              </a:tr>
            </a:tbl>
          </a:graphicData>
        </a:graphic>
      </p:graphicFrame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F5881840-9366-4256-8353-40F46F8B3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741" y="179315"/>
            <a:ext cx="4676111" cy="910792"/>
          </a:xfrm>
          <a:prstGeom prst="rect">
            <a:avLst/>
          </a:prstGeom>
        </p:spPr>
      </p:pic>
      <p:pic>
        <p:nvPicPr>
          <p:cNvPr id="7" name="Picture 6" descr="A drawing of a face&#10;&#10;Description generated with high confidence">
            <a:extLst>
              <a:ext uri="{FF2B5EF4-FFF2-40B4-BE49-F238E27FC236}">
                <a16:creationId xmlns:a16="http://schemas.microsoft.com/office/drawing/2014/main" id="{D88DEFA1-0728-4FCC-911D-58649427B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10" y="246437"/>
            <a:ext cx="2474610" cy="1150693"/>
          </a:xfrm>
          <a:prstGeom prst="rect">
            <a:avLst/>
          </a:prstGeom>
        </p:spPr>
      </p:pic>
      <p:sp>
        <p:nvSpPr>
          <p:cNvPr id="9" name="Cloud 8">
            <a:extLst>
              <a:ext uri="{FF2B5EF4-FFF2-40B4-BE49-F238E27FC236}">
                <a16:creationId xmlns:a16="http://schemas.microsoft.com/office/drawing/2014/main" id="{E9B17CA4-DC5C-4585-BA73-C9584B24DC9F}"/>
              </a:ext>
            </a:extLst>
          </p:cNvPr>
          <p:cNvSpPr/>
          <p:nvPr/>
        </p:nvSpPr>
        <p:spPr>
          <a:xfrm>
            <a:off x="1966148" y="944574"/>
            <a:ext cx="151626" cy="121352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C5A0A43E-2E85-4087-A3D0-B712F774AC5A}"/>
              </a:ext>
            </a:extLst>
          </p:cNvPr>
          <p:cNvSpPr/>
          <p:nvPr/>
        </p:nvSpPr>
        <p:spPr>
          <a:xfrm>
            <a:off x="2187589" y="1047887"/>
            <a:ext cx="200815" cy="141030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EB96DA30-A005-46E0-A273-A2B6DBE2E816}"/>
              </a:ext>
            </a:extLst>
          </p:cNvPr>
          <p:cNvSpPr/>
          <p:nvPr/>
        </p:nvSpPr>
        <p:spPr>
          <a:xfrm>
            <a:off x="2495445" y="1051166"/>
            <a:ext cx="248882" cy="134471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4BC125-88BB-4793-A837-2657CA3090B9}"/>
              </a:ext>
            </a:extLst>
          </p:cNvPr>
          <p:cNvCxnSpPr>
            <a:cxnSpLocks/>
          </p:cNvCxnSpPr>
          <p:nvPr/>
        </p:nvCxnSpPr>
        <p:spPr>
          <a:xfrm flipV="1">
            <a:off x="1894613" y="5681665"/>
            <a:ext cx="950363" cy="999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Office\AppData\Local\Microsoft\Windows\Temporary Internet Files\Content.IE5\TMGDVBQV\childhood-cancer-awareness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6143" y="1852650"/>
            <a:ext cx="779742" cy="701768"/>
          </a:xfrm>
          <a:prstGeom prst="rect">
            <a:avLst/>
          </a:prstGeom>
          <a:noFill/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3111079" y="3034936"/>
            <a:ext cx="941294" cy="572146"/>
            <a:chOff x="1576251" y="3688542"/>
            <a:chExt cx="1066800" cy="648433"/>
          </a:xfrm>
        </p:grpSpPr>
        <p:sp>
          <p:nvSpPr>
            <p:cNvPr id="24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733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71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618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sp>
        <p:nvSpPr>
          <p:cNvPr id="28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387461" y="2687910"/>
            <a:ext cx="706863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Middle School Lead Day</a:t>
            </a:r>
            <a:endParaRPr lang="en-US" sz="618" i="1" dirty="0">
              <a:solidFill>
                <a:srgbClr val="0070C0"/>
              </a:solidFill>
            </a:endParaRPr>
          </a:p>
        </p:txBody>
      </p:sp>
      <p:sp>
        <p:nvSpPr>
          <p:cNvPr id="29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542561" y="2684056"/>
            <a:ext cx="1008529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School T-shirt Day</a:t>
            </a:r>
            <a:endParaRPr lang="en-US" sz="618" i="1" dirty="0">
              <a:solidFill>
                <a:srgbClr val="0070C0"/>
              </a:solidFill>
            </a:endParaRPr>
          </a:p>
          <a:p>
            <a:pPr algn="ctr"/>
            <a:r>
              <a:rPr lang="en-US" sz="618" b="1" dirty="0">
                <a:solidFill>
                  <a:srgbClr val="0070C0"/>
                </a:solidFill>
              </a:rPr>
              <a:t>with uniform bottom</a:t>
            </a:r>
            <a:endParaRPr lang="en-US" sz="618" i="1" dirty="0">
              <a:solidFill>
                <a:srgbClr val="0070C0"/>
              </a:solidFill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F21B529F-F3EF-4C44-AA66-3178C0D3D875}"/>
              </a:ext>
            </a:extLst>
          </p:cNvPr>
          <p:cNvSpPr txBox="1"/>
          <p:nvPr/>
        </p:nvSpPr>
        <p:spPr>
          <a:xfrm>
            <a:off x="7953492" y="3485818"/>
            <a:ext cx="1385435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71" b="1" dirty="0">
                <a:solidFill>
                  <a:srgbClr val="FF3399"/>
                </a:solidFill>
              </a:rPr>
              <a:t>NO UNIFORM $2</a:t>
            </a:r>
            <a:endParaRPr lang="en-US" sz="706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0CC1D3-F945-4BB6-90F3-CAF09B2902CE}"/>
              </a:ext>
            </a:extLst>
          </p:cNvPr>
          <p:cNvSpPr txBox="1"/>
          <p:nvPr/>
        </p:nvSpPr>
        <p:spPr>
          <a:xfrm>
            <a:off x="5620123" y="3343739"/>
            <a:ext cx="924951" cy="33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4" b="1" dirty="0">
                <a:solidFill>
                  <a:srgbClr val="FF0000"/>
                </a:solidFill>
              </a:rPr>
              <a:t>Pizza Sales</a:t>
            </a:r>
          </a:p>
          <a:p>
            <a:pPr algn="ctr"/>
            <a:r>
              <a:rPr lang="en-US" sz="794" b="1" dirty="0">
                <a:solidFill>
                  <a:srgbClr val="FF0000"/>
                </a:solidFill>
              </a:rPr>
              <a:t>$3 Pizza &amp; Drink</a:t>
            </a:r>
          </a:p>
        </p:txBody>
      </p:sp>
      <p:sp>
        <p:nvSpPr>
          <p:cNvPr id="35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469483" y="3705377"/>
            <a:ext cx="1008529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School T-shirt Day</a:t>
            </a:r>
            <a:endParaRPr lang="en-US" sz="618" i="1" dirty="0">
              <a:solidFill>
                <a:srgbClr val="0070C0"/>
              </a:solidFill>
            </a:endParaRPr>
          </a:p>
          <a:p>
            <a:pPr algn="ctr"/>
            <a:r>
              <a:rPr lang="en-US" sz="618" b="1" dirty="0">
                <a:solidFill>
                  <a:srgbClr val="0070C0"/>
                </a:solidFill>
              </a:rPr>
              <a:t>with uniform bottom</a:t>
            </a:r>
            <a:endParaRPr lang="en-US" sz="618" i="1" dirty="0">
              <a:solidFill>
                <a:srgbClr val="0070C0"/>
              </a:solidFill>
            </a:endParaRPr>
          </a:p>
        </p:txBody>
      </p:sp>
      <p:sp>
        <p:nvSpPr>
          <p:cNvPr id="38" name="TextBox 26">
            <a:extLst>
              <a:ext uri="{FF2B5EF4-FFF2-40B4-BE49-F238E27FC236}">
                <a16:creationId xmlns:a16="http://schemas.microsoft.com/office/drawing/2014/main" id="{2057DA65-7287-4214-A745-75351919F5BB}"/>
              </a:ext>
            </a:extLst>
          </p:cNvPr>
          <p:cNvSpPr txBox="1"/>
          <p:nvPr/>
        </p:nvSpPr>
        <p:spPr>
          <a:xfrm>
            <a:off x="4320325" y="4313139"/>
            <a:ext cx="1008529" cy="377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Wear red, white &amp; blue top with uniform bottoms </a:t>
            </a:r>
            <a:endParaRPr lang="en-US" sz="618" i="1" dirty="0">
              <a:solidFill>
                <a:srgbClr val="0070C0"/>
              </a:solidFill>
            </a:endParaRPr>
          </a:p>
        </p:txBody>
      </p:sp>
      <p:pic>
        <p:nvPicPr>
          <p:cNvPr id="39" name="Picture 4" descr="C:\Users\Office\AppData\Local\Microsoft\Windows\Temporary Internet Files\Content.IE5\7V5IFWYE\9-11-01-logo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218" y="3780627"/>
            <a:ext cx="461569" cy="439877"/>
          </a:xfrm>
          <a:prstGeom prst="rect">
            <a:avLst/>
          </a:prstGeom>
          <a:noFill/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38FA2F53-C6AB-4ECA-AB56-A4E9A87F6240}"/>
              </a:ext>
            </a:extLst>
          </p:cNvPr>
          <p:cNvSpPr/>
          <p:nvPr/>
        </p:nvSpPr>
        <p:spPr>
          <a:xfrm>
            <a:off x="7886217" y="4455920"/>
            <a:ext cx="1385435" cy="255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9" b="1" dirty="0">
                <a:solidFill>
                  <a:srgbClr val="00B050"/>
                </a:solidFill>
              </a:rPr>
              <a:t>Snack Sales</a:t>
            </a:r>
          </a:p>
        </p:txBody>
      </p:sp>
      <p:pic>
        <p:nvPicPr>
          <p:cNvPr id="43" name="Picture 42" descr="ANd9GcTsz0URIUsPTDpdl9ZQ3-LzDNpohKQyjI5U0lsOCCARopskI-MZ2A">
            <a:hlinkClick r:id="rId7"/>
            <a:extLst>
              <a:ext uri="{FF2B5EF4-FFF2-40B4-BE49-F238E27FC236}">
                <a16:creationId xmlns:a16="http://schemas.microsoft.com/office/drawing/2014/main" id="{EF9DF63F-1560-465B-8CBC-D0948C74E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 t="10516"/>
          <a:stretch>
            <a:fillRect/>
          </a:stretch>
        </p:blipFill>
        <p:spPr bwMode="auto">
          <a:xfrm>
            <a:off x="1926292" y="3959118"/>
            <a:ext cx="839966" cy="58146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45" name="Picture 2" descr="Image result for open house schoo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63880" y="3282312"/>
            <a:ext cx="333375" cy="335598"/>
          </a:xfrm>
          <a:prstGeom prst="rect">
            <a:avLst/>
          </a:prstGeom>
          <a:noFill/>
        </p:spPr>
      </p:pic>
      <p:sp>
        <p:nvSpPr>
          <p:cNvPr id="54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519812" y="4708664"/>
            <a:ext cx="1008529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School T-shirt Day</a:t>
            </a:r>
            <a:endParaRPr lang="en-US" sz="618" i="1" dirty="0">
              <a:solidFill>
                <a:srgbClr val="0070C0"/>
              </a:solidFill>
            </a:endParaRPr>
          </a:p>
          <a:p>
            <a:pPr algn="ctr"/>
            <a:r>
              <a:rPr lang="en-US" sz="618" b="1" dirty="0">
                <a:solidFill>
                  <a:srgbClr val="0070C0"/>
                </a:solidFill>
              </a:rPr>
              <a:t>with uniform bottom</a:t>
            </a:r>
            <a:endParaRPr lang="en-US" sz="618" i="1" dirty="0">
              <a:solidFill>
                <a:srgbClr val="0070C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C0CC1D3-F945-4BB6-90F3-CAF09B2902CE}"/>
              </a:ext>
            </a:extLst>
          </p:cNvPr>
          <p:cNvSpPr txBox="1"/>
          <p:nvPr/>
        </p:nvSpPr>
        <p:spPr>
          <a:xfrm>
            <a:off x="5493447" y="5371425"/>
            <a:ext cx="1176606" cy="33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4" b="1" dirty="0">
                <a:solidFill>
                  <a:srgbClr val="FF0000"/>
                </a:solidFill>
              </a:rPr>
              <a:t>Pizza Sales</a:t>
            </a:r>
          </a:p>
          <a:p>
            <a:pPr algn="ctr"/>
            <a:r>
              <a:rPr lang="en-US" sz="794" b="1" dirty="0">
                <a:solidFill>
                  <a:srgbClr val="FF0000"/>
                </a:solidFill>
              </a:rPr>
              <a:t>$3 Pizza &amp; Drink</a:t>
            </a:r>
          </a:p>
        </p:txBody>
      </p:sp>
      <p:sp>
        <p:nvSpPr>
          <p:cNvPr id="59" name="TextBox 19">
            <a:extLst>
              <a:ext uri="{FF2B5EF4-FFF2-40B4-BE49-F238E27FC236}">
                <a16:creationId xmlns:a16="http://schemas.microsoft.com/office/drawing/2014/main" id="{F21B529F-F3EF-4C44-AA66-3178C0D3D875}"/>
              </a:ext>
            </a:extLst>
          </p:cNvPr>
          <p:cNvSpPr txBox="1"/>
          <p:nvPr/>
        </p:nvSpPr>
        <p:spPr>
          <a:xfrm>
            <a:off x="7953492" y="5481213"/>
            <a:ext cx="1385435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71" b="1" dirty="0">
                <a:solidFill>
                  <a:srgbClr val="FF3399"/>
                </a:solidFill>
              </a:rPr>
              <a:t>NO UNIFORM $2</a:t>
            </a:r>
            <a:endParaRPr lang="en-US" sz="706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B831D53-40EA-4949-8962-2BC7ADA41411}"/>
              </a:ext>
            </a:extLst>
          </p:cNvPr>
          <p:cNvGrpSpPr>
            <a:grpSpLocks/>
          </p:cNvGrpSpPr>
          <p:nvPr/>
        </p:nvGrpSpPr>
        <p:grpSpPr bwMode="auto">
          <a:xfrm>
            <a:off x="8058921" y="5974067"/>
            <a:ext cx="813827" cy="533681"/>
            <a:chOff x="111968396" y="111293320"/>
            <a:chExt cx="922354" cy="604949"/>
          </a:xfrm>
        </p:grpSpPr>
        <p:sp>
          <p:nvSpPr>
            <p:cNvPr id="61" name="Text Box 6">
              <a:extLst>
                <a:ext uri="{FF2B5EF4-FFF2-40B4-BE49-F238E27FC236}">
                  <a16:creationId xmlns:a16="http://schemas.microsoft.com/office/drawing/2014/main" id="{01182A91-AA43-461A-B075-D4F8C18F2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968396" y="111293320"/>
              <a:ext cx="751865" cy="51347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2273" tIns="32273" rIns="32273" bIns="32273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0686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618" i="1" dirty="0">
                  <a:solidFill>
                    <a:srgbClr val="000000"/>
                  </a:solidFill>
                  <a:latin typeface="Cooper Black" pitchFamily="18" charset="0"/>
                  <a:cs typeface="Arial" pitchFamily="34" charset="0"/>
                </a:rPr>
                <a:t>Student of</a:t>
              </a:r>
            </a:p>
            <a:p>
              <a:pPr defTabSz="80686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618" i="1" dirty="0">
                  <a:solidFill>
                    <a:srgbClr val="000000"/>
                  </a:solidFill>
                  <a:latin typeface="Cooper Black" pitchFamily="18" charset="0"/>
                  <a:cs typeface="Arial" pitchFamily="34" charset="0"/>
                </a:rPr>
                <a:t>the Month</a:t>
              </a:r>
            </a:p>
            <a:p>
              <a:pPr defTabSz="80686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618" i="1" dirty="0">
                  <a:solidFill>
                    <a:srgbClr val="000000"/>
                  </a:solidFill>
                  <a:latin typeface="Cooper Black" pitchFamily="18" charset="0"/>
                  <a:cs typeface="Arial" pitchFamily="34" charset="0"/>
                </a:rPr>
                <a:t>Recognition</a:t>
              </a:r>
            </a:p>
          </p:txBody>
        </p:sp>
        <p:pic>
          <p:nvPicPr>
            <p:cNvPr id="62" name="Picture 61" descr="ANd9GcSic_mulaoorY1-4L35vJximw8BkZU1lIxAFYL2Y2Ls8FajLJnQ">
              <a:hlinkClick r:id="rId10"/>
              <a:extLst>
                <a:ext uri="{FF2B5EF4-FFF2-40B4-BE49-F238E27FC236}">
                  <a16:creationId xmlns:a16="http://schemas.microsoft.com/office/drawing/2014/main" id="{34022FD3-BD90-48CB-B0F4-9B9BE1DA1D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12564055" y="111524476"/>
              <a:ext cx="326695" cy="37379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7C0CC1D3-F945-4BB6-90F3-CAF09B2902CE}"/>
              </a:ext>
            </a:extLst>
          </p:cNvPr>
          <p:cNvSpPr txBox="1"/>
          <p:nvPr/>
        </p:nvSpPr>
        <p:spPr>
          <a:xfrm>
            <a:off x="5425612" y="6355011"/>
            <a:ext cx="1176606" cy="33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4" b="1" dirty="0">
                <a:solidFill>
                  <a:srgbClr val="FF0000"/>
                </a:solidFill>
              </a:rPr>
              <a:t>Pizza Sales</a:t>
            </a:r>
          </a:p>
          <a:p>
            <a:pPr algn="ctr"/>
            <a:r>
              <a:rPr lang="en-US" sz="794" b="1" dirty="0">
                <a:solidFill>
                  <a:srgbClr val="FF0000"/>
                </a:solidFill>
              </a:rPr>
              <a:t>$3 Pizza &amp; Drink</a:t>
            </a:r>
          </a:p>
        </p:txBody>
      </p:sp>
      <p:sp>
        <p:nvSpPr>
          <p:cNvPr id="65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452858" y="5690033"/>
            <a:ext cx="1008529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School T-shirt Day</a:t>
            </a:r>
            <a:endParaRPr lang="en-US" sz="618" i="1" dirty="0">
              <a:solidFill>
                <a:srgbClr val="0070C0"/>
              </a:solidFill>
            </a:endParaRPr>
          </a:p>
          <a:p>
            <a:pPr algn="ctr"/>
            <a:r>
              <a:rPr lang="en-US" sz="618" b="1" dirty="0">
                <a:solidFill>
                  <a:srgbClr val="0070C0"/>
                </a:solidFill>
              </a:rPr>
              <a:t>with uniform bottom</a:t>
            </a:r>
            <a:endParaRPr lang="en-US" sz="618" i="1" dirty="0">
              <a:solidFill>
                <a:srgbClr val="0070C0"/>
              </a:solidFill>
            </a:endParaRPr>
          </a:p>
        </p:txBody>
      </p:sp>
      <p:pic>
        <p:nvPicPr>
          <p:cNvPr id="69" name="Picture 10" descr="Related imag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582715" y="5954896"/>
            <a:ext cx="370775" cy="326371"/>
          </a:xfrm>
          <a:prstGeom prst="rect">
            <a:avLst/>
          </a:prstGeom>
          <a:noFill/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38FA2F53-C6AB-4ECA-AB56-A4E9A87F6240}"/>
              </a:ext>
            </a:extLst>
          </p:cNvPr>
          <p:cNvSpPr/>
          <p:nvPr/>
        </p:nvSpPr>
        <p:spPr>
          <a:xfrm>
            <a:off x="7886217" y="6418962"/>
            <a:ext cx="1385435" cy="255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9" b="1" dirty="0">
                <a:solidFill>
                  <a:srgbClr val="00B050"/>
                </a:solidFill>
              </a:rPr>
              <a:t>Snack Sales</a:t>
            </a:r>
          </a:p>
        </p:txBody>
      </p:sp>
      <p:pic>
        <p:nvPicPr>
          <p:cNvPr id="71" name="Picture 10" descr="Related imag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815124" y="5954895"/>
            <a:ext cx="370775" cy="326371"/>
          </a:xfrm>
          <a:prstGeom prst="rect">
            <a:avLst/>
          </a:prstGeom>
          <a:noFill/>
        </p:spPr>
      </p:pic>
      <p:pic>
        <p:nvPicPr>
          <p:cNvPr id="72" name="Picture 10" descr="Related imag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319964" y="5964551"/>
            <a:ext cx="370775" cy="326371"/>
          </a:xfrm>
          <a:prstGeom prst="rect">
            <a:avLst/>
          </a:prstGeom>
          <a:noFill/>
        </p:spPr>
      </p:pic>
      <p:sp>
        <p:nvSpPr>
          <p:cNvPr id="73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447047" y="4718165"/>
            <a:ext cx="706863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Middle School Lead Day</a:t>
            </a:r>
            <a:endParaRPr lang="en-US" sz="618" i="1" dirty="0">
              <a:solidFill>
                <a:srgbClr val="0070C0"/>
              </a:solidFill>
            </a:endParaRPr>
          </a:p>
        </p:txBody>
      </p:sp>
      <p:pic>
        <p:nvPicPr>
          <p:cNvPr id="74" name="Picture 10" descr="Related imag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31268" y="5966753"/>
            <a:ext cx="370775" cy="326371"/>
          </a:xfrm>
          <a:prstGeom prst="rect">
            <a:avLst/>
          </a:prstGeom>
          <a:noFill/>
        </p:spPr>
      </p:pic>
      <p:pic>
        <p:nvPicPr>
          <p:cNvPr id="75" name="Picture 10" descr="Related imag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743267" y="5966753"/>
            <a:ext cx="370775" cy="326371"/>
          </a:xfrm>
          <a:prstGeom prst="rect">
            <a:avLst/>
          </a:prstGeom>
          <a:noFill/>
        </p:spPr>
      </p:pic>
      <p:sp>
        <p:nvSpPr>
          <p:cNvPr id="77" name="TextBox 11">
            <a:extLst>
              <a:ext uri="{FF2B5EF4-FFF2-40B4-BE49-F238E27FC236}">
                <a16:creationId xmlns:a16="http://schemas.microsoft.com/office/drawing/2014/main" id="{93A6F51A-7AC9-4A81-89D1-0707850DDCCE}"/>
              </a:ext>
            </a:extLst>
          </p:cNvPr>
          <p:cNvSpPr txBox="1"/>
          <p:nvPr/>
        </p:nvSpPr>
        <p:spPr>
          <a:xfrm>
            <a:off x="6596674" y="1014437"/>
            <a:ext cx="2539879" cy="608500"/>
          </a:xfrm>
          <a:prstGeom prst="rect">
            <a:avLst/>
          </a:prstGeom>
          <a:solidFill>
            <a:srgbClr val="FFFF66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77" b="1" dirty="0">
                <a:latin typeface="Alexis Marie" pitchFamily="2" charset="0"/>
                <a:ea typeface="Alexis Marie" pitchFamily="2" charset="0"/>
              </a:rPr>
              <a:t>BridgePrep Academy of Duval</a:t>
            </a:r>
          </a:p>
        </p:txBody>
      </p:sp>
      <p:sp>
        <p:nvSpPr>
          <p:cNvPr id="87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457708" y="5697306"/>
            <a:ext cx="706863" cy="2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18" b="1" dirty="0">
                <a:solidFill>
                  <a:srgbClr val="0070C0"/>
                </a:solidFill>
              </a:rPr>
              <a:t>Middle School Lead Day</a:t>
            </a:r>
            <a:endParaRPr lang="en-US" sz="618" i="1" dirty="0">
              <a:solidFill>
                <a:srgbClr val="0070C0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08919DB-559E-4294-AC7B-891CB820CDA6}"/>
              </a:ext>
            </a:extLst>
          </p:cNvPr>
          <p:cNvGrpSpPr/>
          <p:nvPr/>
        </p:nvGrpSpPr>
        <p:grpSpPr>
          <a:xfrm>
            <a:off x="9062823" y="5655903"/>
            <a:ext cx="1383126" cy="1029886"/>
            <a:chOff x="336037" y="1797002"/>
            <a:chExt cx="1326891" cy="988973"/>
          </a:xfrm>
        </p:grpSpPr>
        <p:sp>
          <p:nvSpPr>
            <p:cNvPr id="82" name="TextBox 9">
              <a:extLst>
                <a:ext uri="{FF2B5EF4-FFF2-40B4-BE49-F238E27FC236}">
                  <a16:creationId xmlns:a16="http://schemas.microsoft.com/office/drawing/2014/main" id="{6700A27F-1983-46F0-94E4-90326E1E93C4}"/>
                </a:ext>
              </a:extLst>
            </p:cNvPr>
            <p:cNvSpPr txBox="1"/>
            <p:nvPr/>
          </p:nvSpPr>
          <p:spPr>
            <a:xfrm>
              <a:off x="336037" y="2227755"/>
              <a:ext cx="1326891" cy="5582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618" b="1" dirty="0">
                  <a:latin typeface="+mj-lt"/>
                  <a:cs typeface="Arial" pitchFamily="34" charset="0"/>
                </a:rPr>
                <a:t>BridgePrep Academy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618" b="1" dirty="0">
                  <a:latin typeface="+mj-lt"/>
                  <a:cs typeface="Arial" pitchFamily="34" charset="0"/>
                </a:rPr>
                <a:t>of  Duval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618" dirty="0">
                  <a:latin typeface="+mj-lt"/>
                </a:rPr>
                <a:t>6400 Atlantic Blvd.</a:t>
              </a:r>
              <a:br>
                <a:rPr lang="en-US" sz="618" dirty="0">
                  <a:latin typeface="+mj-lt"/>
                </a:rPr>
              </a:br>
              <a:r>
                <a:rPr lang="en-US" sz="618" dirty="0">
                  <a:latin typeface="+mj-lt"/>
                </a:rPr>
                <a:t>Jacksonville, FL 32211</a:t>
              </a:r>
              <a:br>
                <a:rPr lang="en-US" sz="706" dirty="0"/>
              </a:br>
              <a:r>
                <a:rPr lang="en-US" sz="706" dirty="0"/>
                <a:t>(904) 694-2660 </a:t>
              </a:r>
            </a:p>
          </p:txBody>
        </p: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AD8DB94F-FB0B-4451-B6CF-74480FE16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89041" y="1797002"/>
              <a:ext cx="420882" cy="462316"/>
            </a:xfrm>
            <a:prstGeom prst="rect">
              <a:avLst/>
            </a:prstGeom>
          </p:spPr>
        </p:pic>
      </p:grpSp>
      <p:pic>
        <p:nvPicPr>
          <p:cNvPr id="91" name="Picture 2" descr="Image result for early dismissal clip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215" y="5909495"/>
            <a:ext cx="691846" cy="51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Image result for early dismissal clipar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659" y="4245041"/>
            <a:ext cx="563068" cy="421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5C410244-A305-439F-B8DC-23378152650E}"/>
              </a:ext>
            </a:extLst>
          </p:cNvPr>
          <p:cNvGrpSpPr/>
          <p:nvPr/>
        </p:nvGrpSpPr>
        <p:grpSpPr>
          <a:xfrm>
            <a:off x="1966148" y="1723073"/>
            <a:ext cx="4419293" cy="878965"/>
            <a:chOff x="4112257" y="3872512"/>
            <a:chExt cx="3174646" cy="1359258"/>
          </a:xfrm>
        </p:grpSpPr>
        <p:sp>
          <p:nvSpPr>
            <p:cNvPr id="85" name="TextBox 13">
              <a:extLst>
                <a:ext uri="{FF2B5EF4-FFF2-40B4-BE49-F238E27FC236}">
                  <a16:creationId xmlns:a16="http://schemas.microsoft.com/office/drawing/2014/main" id="{B270A24A-DDE4-437B-ACD7-EFD8EADC879F}"/>
                </a:ext>
              </a:extLst>
            </p:cNvPr>
            <p:cNvSpPr txBox="1"/>
            <p:nvPr/>
          </p:nvSpPr>
          <p:spPr>
            <a:xfrm>
              <a:off x="4112257" y="3872512"/>
              <a:ext cx="3174646" cy="8983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529" b="1" u="sng" dirty="0">
                  <a:latin typeface="Arial Narrow" pitchFamily="34" charset="0"/>
                </a:rPr>
                <a:t>Our Mission Statement</a:t>
              </a:r>
            </a:p>
            <a:p>
              <a:pPr algn="ctr"/>
              <a:r>
                <a:rPr lang="en-US" sz="529" b="1" dirty="0">
                  <a:latin typeface="Arial Narrow" pitchFamily="34" charset="0"/>
                </a:rPr>
                <a:t>BridgePrep Academy believes every child learns best in a safe, nurturing and stimulating environment where high academic expectations, self-esteem, good character and an appreciation for the arts are promoted. BridgePrep Academy’s mission is to provide a challenging academic curriculum that will encompass an enriched Spanish language program, technology and experiences that will enable students to develop in all areas.</a:t>
              </a:r>
            </a:p>
            <a:p>
              <a:pPr algn="ctr"/>
              <a:r>
                <a:rPr lang="en-US" sz="529" b="1" dirty="0">
                  <a:latin typeface="Arial Narrow" pitchFamily="34" charset="0"/>
                </a:rPr>
                <a:t>BridgePrep Academy’s goal is to educate well rounded individuals and enable students</a:t>
              </a:r>
            </a:p>
            <a:p>
              <a:pPr algn="ctr"/>
              <a:r>
                <a:rPr lang="en-US" sz="529" b="1" dirty="0">
                  <a:latin typeface="Arial Narrow" pitchFamily="34" charset="0"/>
                </a:rPr>
                <a:t>to reach their maximum potential.</a:t>
              </a:r>
              <a:endParaRPr lang="en-US" sz="706" b="1" dirty="0">
                <a:latin typeface="Arial Narrow" pitchFamily="34" charset="0"/>
              </a:endParaRPr>
            </a:p>
          </p:txBody>
        </p:sp>
        <p:sp>
          <p:nvSpPr>
            <p:cNvPr id="86" name="TextBox 14">
              <a:extLst>
                <a:ext uri="{FF2B5EF4-FFF2-40B4-BE49-F238E27FC236}">
                  <a16:creationId xmlns:a16="http://schemas.microsoft.com/office/drawing/2014/main" id="{26DEF332-CA91-49BC-9043-F4C3C727DDD6}"/>
                </a:ext>
              </a:extLst>
            </p:cNvPr>
            <p:cNvSpPr txBox="1"/>
            <p:nvPr/>
          </p:nvSpPr>
          <p:spPr>
            <a:xfrm>
              <a:off x="4112257" y="4732018"/>
              <a:ext cx="3174646" cy="49975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794" dirty="0">
                  <a:solidFill>
                    <a:schemeClr val="bg1"/>
                  </a:solidFill>
                  <a:latin typeface="+mj-lt"/>
                </a:rPr>
                <a:t>www.BridgePrepDuval.com</a:t>
              </a:r>
              <a:endParaRPr lang="en-US" sz="706" dirty="0">
                <a:solidFill>
                  <a:schemeClr val="bg1"/>
                </a:solidFill>
                <a:latin typeface="+mj-lt"/>
              </a:endParaRPr>
            </a:p>
            <a:p>
              <a:pPr algn="ctr"/>
              <a:r>
                <a:rPr lang="en-US" sz="706" dirty="0">
                  <a:solidFill>
                    <a:schemeClr val="bg1"/>
                  </a:solidFill>
                  <a:latin typeface="+mj-lt"/>
                </a:rPr>
                <a:t>https://www.facebook.com/BridgePrepAcademyDuval/</a:t>
              </a:r>
              <a:endParaRPr lang="en-US" sz="618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21053AD-FC0E-4E4F-BEC0-49B891A4F0DE}"/>
              </a:ext>
            </a:extLst>
          </p:cNvPr>
          <p:cNvSpPr/>
          <p:nvPr/>
        </p:nvSpPr>
        <p:spPr>
          <a:xfrm>
            <a:off x="8241928" y="3237612"/>
            <a:ext cx="829073" cy="255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9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2183AD-3C4E-4E62-B9D1-3DFC3682360C}"/>
              </a:ext>
            </a:extLst>
          </p:cNvPr>
          <p:cNvSpPr/>
          <p:nvPr/>
        </p:nvSpPr>
        <p:spPr>
          <a:xfrm>
            <a:off x="8164398" y="5244891"/>
            <a:ext cx="829073" cy="255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9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79" name="TextBox 26">
            <a:extLst>
              <a:ext uri="{FF2B5EF4-FFF2-40B4-BE49-F238E27FC236}">
                <a16:creationId xmlns:a16="http://schemas.microsoft.com/office/drawing/2014/main" id="{75810071-6808-4170-A278-F1826A8B82CD}"/>
              </a:ext>
            </a:extLst>
          </p:cNvPr>
          <p:cNvSpPr txBox="1"/>
          <p:nvPr/>
        </p:nvSpPr>
        <p:spPr>
          <a:xfrm>
            <a:off x="8076567" y="3920574"/>
            <a:ext cx="812100" cy="4994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C00CC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29" b="1" dirty="0">
                <a:latin typeface="DJ Desert" pitchFamily="2" charset="0"/>
              </a:rPr>
              <a:t>Grandparent Luncheon</a:t>
            </a:r>
          </a:p>
          <a:p>
            <a:pPr algn="ctr"/>
            <a:r>
              <a:rPr lang="en-US" sz="529" b="1" dirty="0">
                <a:latin typeface="DJ Desert" pitchFamily="2" charset="0"/>
              </a:rPr>
              <a:t>10:30 – 11:00 K-3</a:t>
            </a:r>
            <a:r>
              <a:rPr lang="en-US" sz="529" b="1" baseline="30000" dirty="0">
                <a:latin typeface="DJ Desert" pitchFamily="2" charset="0"/>
              </a:rPr>
              <a:t>rd</a:t>
            </a:r>
            <a:endParaRPr lang="en-US" sz="529" b="1" dirty="0">
              <a:latin typeface="DJ Desert" pitchFamily="2" charset="0"/>
            </a:endParaRPr>
          </a:p>
          <a:p>
            <a:pPr algn="ctr"/>
            <a:r>
              <a:rPr lang="en-US" sz="529" b="1" dirty="0">
                <a:latin typeface="DJ Desert" pitchFamily="2" charset="0"/>
              </a:rPr>
              <a:t>11:30 – 12:30 4</a:t>
            </a:r>
            <a:r>
              <a:rPr lang="en-US" sz="529" b="1" baseline="30000" dirty="0">
                <a:latin typeface="DJ Desert" pitchFamily="2" charset="0"/>
              </a:rPr>
              <a:t>th</a:t>
            </a:r>
            <a:r>
              <a:rPr lang="en-US" sz="529" b="1" dirty="0">
                <a:latin typeface="DJ Desert" pitchFamily="2" charset="0"/>
              </a:rPr>
              <a:t>-7</a:t>
            </a:r>
            <a:r>
              <a:rPr lang="en-US" sz="529" b="1" baseline="30000" dirty="0">
                <a:latin typeface="DJ Desert" pitchFamily="2" charset="0"/>
              </a:rPr>
              <a:t>th</a:t>
            </a:r>
            <a:endParaRPr lang="en-US" sz="529" b="1" dirty="0">
              <a:latin typeface="DJ Desert" pitchFamily="2" charset="0"/>
            </a:endParaRPr>
          </a:p>
          <a:p>
            <a:pPr algn="ctr"/>
            <a:endParaRPr lang="en-US" sz="529" dirty="0">
              <a:latin typeface="DJ Desert" pitchFamily="2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7800F3-52A1-4915-AF93-CCE80143EE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7"/>
              </a:ext>
            </a:extLst>
          </a:blip>
          <a:stretch>
            <a:fillRect/>
          </a:stretch>
        </p:blipFill>
        <p:spPr>
          <a:xfrm>
            <a:off x="4409041" y="2990608"/>
            <a:ext cx="650162" cy="553841"/>
          </a:xfrm>
          <a:prstGeom prst="rect">
            <a:avLst/>
          </a:prstGeom>
        </p:spPr>
      </p:pic>
      <p:pic>
        <p:nvPicPr>
          <p:cNvPr id="15" name="Picture 1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1722154-A95B-4662-8E14-9D9FA8F1620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9"/>
              </a:ext>
            </a:extLst>
          </a:blip>
          <a:stretch>
            <a:fillRect/>
          </a:stretch>
        </p:blipFill>
        <p:spPr>
          <a:xfrm>
            <a:off x="2945571" y="3959118"/>
            <a:ext cx="913791" cy="421145"/>
          </a:xfrm>
          <a:prstGeom prst="rect">
            <a:avLst/>
          </a:prstGeom>
        </p:spPr>
      </p:pic>
      <p:pic>
        <p:nvPicPr>
          <p:cNvPr id="19" name="Picture 18" descr="A close up of a plant&#10;&#10;Description generated with very high confidence">
            <a:extLst>
              <a:ext uri="{FF2B5EF4-FFF2-40B4-BE49-F238E27FC236}">
                <a16:creationId xmlns:a16="http://schemas.microsoft.com/office/drawing/2014/main" id="{567B077B-025D-4794-AB93-C85705361DE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1"/>
              </a:ext>
            </a:extLst>
          </a:blip>
          <a:stretch>
            <a:fillRect/>
          </a:stretch>
        </p:blipFill>
        <p:spPr>
          <a:xfrm>
            <a:off x="8207754" y="1752316"/>
            <a:ext cx="779742" cy="8581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057A502-F2E4-462D-986D-466624A1E5F0}"/>
              </a:ext>
            </a:extLst>
          </p:cNvPr>
          <p:cNvSpPr txBox="1"/>
          <p:nvPr/>
        </p:nvSpPr>
        <p:spPr>
          <a:xfrm>
            <a:off x="4549588" y="5130893"/>
            <a:ext cx="3092824" cy="21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794" dirty="0"/>
          </a:p>
        </p:txBody>
      </p:sp>
      <p:pic>
        <p:nvPicPr>
          <p:cNvPr id="13" name="Picture 12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6B0150DB-7842-40A1-AD51-83DAC413AA7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3"/>
              </a:ext>
            </a:extLst>
          </a:blip>
          <a:stretch>
            <a:fillRect/>
          </a:stretch>
        </p:blipFill>
        <p:spPr>
          <a:xfrm>
            <a:off x="3043167" y="4846585"/>
            <a:ext cx="783161" cy="7831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88020A2-4F9B-4B4D-9048-CB64B84591BF}"/>
              </a:ext>
            </a:extLst>
          </p:cNvPr>
          <p:cNvSpPr txBox="1"/>
          <p:nvPr/>
        </p:nvSpPr>
        <p:spPr>
          <a:xfrm>
            <a:off x="3280969" y="6244030"/>
            <a:ext cx="5630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17" name="Picture 16" descr="A picture containing indoor, bottle&#10;&#10;Description generated with high confidence">
            <a:extLst>
              <a:ext uri="{FF2B5EF4-FFF2-40B4-BE49-F238E27FC236}">
                <a16:creationId xmlns:a16="http://schemas.microsoft.com/office/drawing/2014/main" id="{7B64DBAD-93B2-42FB-B7BE-D9964501E0C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5"/>
              </a:ext>
            </a:extLst>
          </a:blip>
          <a:stretch>
            <a:fillRect/>
          </a:stretch>
        </p:blipFill>
        <p:spPr>
          <a:xfrm>
            <a:off x="6819706" y="4784459"/>
            <a:ext cx="863295" cy="86329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0F931C5-A09B-4384-9CCC-719294CB7948}"/>
              </a:ext>
            </a:extLst>
          </p:cNvPr>
          <p:cNvSpPr txBox="1"/>
          <p:nvPr/>
        </p:nvSpPr>
        <p:spPr>
          <a:xfrm>
            <a:off x="4429125" y="5095875"/>
            <a:ext cx="3333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24558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263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AGLikeABoss</vt:lpstr>
      <vt:lpstr>Alexis Marie</vt:lpstr>
      <vt:lpstr>Arial</vt:lpstr>
      <vt:lpstr>Arial Narrow</vt:lpstr>
      <vt:lpstr>Arial Rounded MT Bold</vt:lpstr>
      <vt:lpstr>Calibri</vt:lpstr>
      <vt:lpstr>Calibri Light</vt:lpstr>
      <vt:lpstr>Cooper Black</vt:lpstr>
      <vt:lpstr>DJ Desert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Kharmayne Kannada</dc:creator>
  <cp:lastModifiedBy>Kharmayne Kannada</cp:lastModifiedBy>
  <cp:revision>3</cp:revision>
  <dcterms:created xsi:type="dcterms:W3CDTF">2018-08-18T22:23:14Z</dcterms:created>
  <dcterms:modified xsi:type="dcterms:W3CDTF">2018-08-18T22:28:44Z</dcterms:modified>
</cp:coreProperties>
</file>